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87" r:id="rId2"/>
    <p:sldMasterId id="2147483699" r:id="rId3"/>
  </p:sldMasterIdLst>
  <p:notesMasterIdLst>
    <p:notesMasterId r:id="rId31"/>
  </p:notesMasterIdLst>
  <p:handoutMasterIdLst>
    <p:handoutMasterId r:id="rId32"/>
  </p:handoutMasterIdLst>
  <p:sldIdLst>
    <p:sldId id="1714" r:id="rId4"/>
    <p:sldId id="1715" r:id="rId5"/>
    <p:sldId id="1716" r:id="rId6"/>
    <p:sldId id="1717" r:id="rId7"/>
    <p:sldId id="1718" r:id="rId8"/>
    <p:sldId id="1719" r:id="rId9"/>
    <p:sldId id="1720" r:id="rId10"/>
    <p:sldId id="1721" r:id="rId11"/>
    <p:sldId id="1722" r:id="rId12"/>
    <p:sldId id="1723" r:id="rId13"/>
    <p:sldId id="1724" r:id="rId14"/>
    <p:sldId id="1725" r:id="rId15"/>
    <p:sldId id="1726" r:id="rId16"/>
    <p:sldId id="1727" r:id="rId17"/>
    <p:sldId id="1728" r:id="rId18"/>
    <p:sldId id="1729" r:id="rId19"/>
    <p:sldId id="1730" r:id="rId20"/>
    <p:sldId id="1731" r:id="rId21"/>
    <p:sldId id="1732" r:id="rId22"/>
    <p:sldId id="1733" r:id="rId23"/>
    <p:sldId id="1734" r:id="rId24"/>
    <p:sldId id="1735" r:id="rId25"/>
    <p:sldId id="1736" r:id="rId26"/>
    <p:sldId id="1737" r:id="rId27"/>
    <p:sldId id="1738" r:id="rId28"/>
    <p:sldId id="1739" r:id="rId29"/>
    <p:sldId id="1740" r:id="rId30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Hughes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6A38"/>
    <a:srgbClr val="FF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2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5AFDB-A1F1-C44B-8DE7-EA4131BC2AF9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7B3A2-2F4F-9147-9D05-0B29FA531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2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5CE60-9925-7443-8B40-059F6D966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508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5E3902-C317-3840-80CD-7B1DC43BB66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200B60D-8CBE-9C43-89F1-06AC0CDAF21F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A2202D1-5D69-0D4C-BC1C-C988C8F6138B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8101FE-AF7B-3747-8D21-7F343D5CD782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8742"/>
            <a:ext cx="6705600" cy="3084909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F218B8F-D809-6B4D-B8B3-191E0A04CA5F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7BEAA59-0BE1-114F-91BE-136EEA3BA9D9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049D1B-DC94-894B-89FB-91B8BBC93B54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1100D6-88B1-2341-8D5E-B191EEA2FF51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90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1DA986-7A5A-9C46-993B-89E284D9FB86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911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F4B1FCA-C494-AC4F-9353-FF0DC92A7F44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931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B8F661-7782-C640-B1C4-44D0017ED665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952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856D80-40B6-B541-8400-3B57E44DFA08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C5928B-DF40-6344-87BC-30858ABB7C8D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9B42E1-DFA6-0346-86CC-49A54762144E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9B42E1-DFA6-0346-86CC-49A54762144E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68D853-CC8F-C944-8C85-04190516EE00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40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92868D2-2605-0245-89A6-6315D11F31D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ECA36C-48EE-984C-8E8A-2E1F39852440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52E47D-9CED-1942-B026-B6EEC5219A55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563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13067F9-652E-8E41-8551-84B67BD3072A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856D80-40B6-B541-8400-3B57E44DFA08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856D80-40B6-B541-8400-3B57E44DFA08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856D80-40B6-B541-8400-3B57E44DFA08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856D80-40B6-B541-8400-3B57E44DFA08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A60FB4-2FF3-9341-9DBB-DE5A556568FE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348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F549C7F-83A1-CE49-A878-9355B7A71108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6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4FFA69-B7DE-F14E-8B16-E50873AF105E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07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30F86-A937-8941-A6AD-A66E72789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1BF8-5CE5-3B49-8B55-82527390B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2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5DC0-26E3-B945-B32F-4B79423E68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07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74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06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7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260A3-FE28-5C4C-8CE5-9C30CCC62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0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14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395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5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0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4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1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BFBFC-8EDC-B947-A150-3E5724B64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7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97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50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9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5CB74-182C-324E-B1EF-C1C6059ED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CCEF-C655-4445-9310-A4051672B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F59B5-0D5F-F34C-A65C-1738A2BB1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36D7A-AE81-8C4D-8326-FFC15AF39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5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B9F18-4098-2644-8C27-BFC8AF9948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34CDF-D6A9-2A46-8862-57A29EADE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06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6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6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E35C7CD1-D44D-C446-A237-D5AB12BBC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Osaka" pitchFamily="-110" charset="-128"/>
          <a:cs typeface="Osaka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1B3EB-3CE5-1342-B380-C4F8450F3EC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38143-B006-8642-B917-E8602F663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60772-A081-C34B-8BD7-DA385D2D82C0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3852-44EF-7A4A-9CBF-48F5ACF5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9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2.emf"/><Relationship Id="rId8" Type="http://schemas.openxmlformats.org/officeDocument/2006/relationships/image" Target="../media/image23.png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5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26.emf"/><Relationship Id="rId10" Type="http://schemas.openxmlformats.org/officeDocument/2006/relationships/image" Target="../media/image2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2286000"/>
            <a:ext cx="9067800" cy="1143000"/>
          </a:xfrm>
        </p:spPr>
        <p:txBody>
          <a:bodyPr/>
          <a:lstStyle/>
          <a:p>
            <a:pPr eaLnBrk="1" hangingPunct="1"/>
            <a:r>
              <a:rPr lang="en-US" sz="4200" dirty="0" smtClean="0">
                <a:solidFill>
                  <a:schemeClr val="accent2"/>
                </a:solidFill>
                <a:latin typeface="Arial" charset="0"/>
                <a:ea typeface="Osaka" charset="0"/>
                <a:cs typeface="Osaka" charset="0"/>
              </a:rPr>
              <a:t>Refinement of B-splines and NURBS</a:t>
            </a:r>
            <a:endParaRPr lang="en-US" sz="3600" dirty="0">
              <a:latin typeface="Arial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2"/>
          <p:cNvSpPr txBox="1">
            <a:spLocks noChangeArrowheads="1"/>
          </p:cNvSpPr>
          <p:nvPr/>
        </p:nvSpPr>
        <p:spPr bwMode="auto">
          <a:xfrm>
            <a:off x="898525" y="2401888"/>
            <a:ext cx="178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Patch (0,1)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65538" name="Text Box 3"/>
          <p:cNvSpPr txBox="1">
            <a:spLocks noChangeArrowheads="1"/>
          </p:cNvSpPr>
          <p:nvPr/>
        </p:nvSpPr>
        <p:spPr bwMode="auto">
          <a:xfrm>
            <a:off x="6156325" y="2401888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Physical domain</a:t>
            </a: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/>
        </p:nvGraphicFramePr>
        <p:xfrm>
          <a:off x="1457325" y="5638800"/>
          <a:ext cx="14033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12" name="Equation" r:id="rId4" imgW="876300" imgH="457200" progId="Equation.DSMT4">
                  <p:embed/>
                </p:oleObj>
              </mc:Choice>
              <mc:Fallback>
                <p:oleObj name="Equation" r:id="rId4" imgW="876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5638800"/>
                        <a:ext cx="14033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3"/>
          <p:cNvGraphicFramePr>
            <a:graphicFrameLocks noChangeAspect="1"/>
          </p:cNvGraphicFramePr>
          <p:nvPr/>
        </p:nvGraphicFramePr>
        <p:xfrm>
          <a:off x="6862763" y="5638800"/>
          <a:ext cx="18891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13" name="Equation" r:id="rId6" imgW="1181100" imgH="457200" progId="Equation.DSMT4">
                  <p:embed/>
                </p:oleObj>
              </mc:Choice>
              <mc:Fallback>
                <p:oleObj name="Equation" r:id="rId6" imgW="1181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763" y="5638800"/>
                        <a:ext cx="188912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021013"/>
            <a:ext cx="79248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8"/>
          <p:cNvSpPr txBox="1">
            <a:spLocks noChangeArrowheads="1"/>
          </p:cNvSpPr>
          <p:nvPr/>
        </p:nvSpPr>
        <p:spPr bwMode="auto">
          <a:xfrm>
            <a:off x="2687638" y="990600"/>
            <a:ext cx="4058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000090"/>
                </a:solidFill>
              </a:rPr>
              <a:t>First </a:t>
            </a:r>
            <a:r>
              <a:rPr lang="en-US" sz="3600" dirty="0" smtClean="0">
                <a:solidFill>
                  <a:srgbClr val="000090"/>
                </a:solidFill>
              </a:rPr>
              <a:t>Knot Insertion</a:t>
            </a:r>
            <a:endParaRPr lang="en-US" sz="3600" dirty="0">
              <a:solidFill>
                <a:srgbClr val="000090"/>
              </a:solidFill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689350" y="5867400"/>
          <a:ext cx="164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14" name="Equation" r:id="rId9" imgW="762000" imgH="190500" progId="Equation.3">
                  <p:embed/>
                </p:oleObj>
              </mc:Choice>
              <mc:Fallback>
                <p:oleObj name="Equation" r:id="rId9" imgW="762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5867400"/>
                        <a:ext cx="164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500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2"/>
          <p:cNvSpPr txBox="1">
            <a:spLocks noChangeArrowheads="1"/>
          </p:cNvSpPr>
          <p:nvPr/>
        </p:nvSpPr>
        <p:spPr bwMode="auto">
          <a:xfrm>
            <a:off x="898525" y="2401888"/>
            <a:ext cx="178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Patch (0,1)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6156325" y="2401888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Physical domain</a:t>
            </a:r>
          </a:p>
        </p:txBody>
      </p:sp>
      <p:graphicFrame>
        <p:nvGraphicFramePr>
          <p:cNvPr id="67587" name="Object 2"/>
          <p:cNvGraphicFramePr>
            <a:graphicFrameLocks noChangeAspect="1"/>
          </p:cNvGraphicFramePr>
          <p:nvPr/>
        </p:nvGraphicFramePr>
        <p:xfrm>
          <a:off x="1447800" y="5638800"/>
          <a:ext cx="142398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36" name="Equation" r:id="rId4" imgW="889000" imgH="457200" progId="Equation.DSMT4">
                  <p:embed/>
                </p:oleObj>
              </mc:Choice>
              <mc:Fallback>
                <p:oleObj name="Equation" r:id="rId4" imgW="889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638800"/>
                        <a:ext cx="142398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Object 3"/>
          <p:cNvGraphicFramePr>
            <a:graphicFrameLocks noChangeAspect="1"/>
          </p:cNvGraphicFramePr>
          <p:nvPr/>
        </p:nvGraphicFramePr>
        <p:xfrm>
          <a:off x="6853238" y="5638800"/>
          <a:ext cx="19097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37" name="Equation" r:id="rId6" imgW="1193800" imgH="457200" progId="Equation.DSMT4">
                  <p:embed/>
                </p:oleObj>
              </mc:Choice>
              <mc:Fallback>
                <p:oleObj name="Equation" r:id="rId6" imgW="1193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238" y="5638800"/>
                        <a:ext cx="19097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4"/>
          <p:cNvGraphicFramePr>
            <a:graphicFrameLocks noChangeAspect="1"/>
          </p:cNvGraphicFramePr>
          <p:nvPr/>
        </p:nvGraphicFramePr>
        <p:xfrm>
          <a:off x="3689350" y="5867400"/>
          <a:ext cx="164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38" name="Equation" r:id="rId8" imgW="762000" imgH="190500" progId="Equation.3">
                  <p:embed/>
                </p:oleObj>
              </mc:Choice>
              <mc:Fallback>
                <p:oleObj name="Equation" r:id="rId8" imgW="762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5867400"/>
                        <a:ext cx="164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90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00375"/>
            <a:ext cx="79502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1" name="Text Box 8"/>
          <p:cNvSpPr txBox="1">
            <a:spLocks noChangeArrowheads="1"/>
          </p:cNvSpPr>
          <p:nvPr/>
        </p:nvSpPr>
        <p:spPr bwMode="auto">
          <a:xfrm>
            <a:off x="2357438" y="1066800"/>
            <a:ext cx="47273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0"/>
                </a:solidFill>
              </a:rPr>
              <a:t>Second Knot Insertion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998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 descr="Picture 30 - beta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8256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0" name="Picture 3" descr="Picture 31 - beta"/>
          <p:cNvPicPr>
            <a:picLocks noChangeAspect="1" noChangeArrowheads="1"/>
          </p:cNvPicPr>
          <p:nvPr/>
        </p:nvPicPr>
        <p:blipFill>
          <a:blip r:embed="rId4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1828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1371600" y="35052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1</a:t>
            </a:r>
            <a:endParaRPr lang="en-US"/>
          </a:p>
        </p:txBody>
      </p:sp>
      <p:sp>
        <p:nvSpPr>
          <p:cNvPr id="73732" name="Text Box 5"/>
          <p:cNvSpPr txBox="1">
            <a:spLocks noChangeArrowheads="1"/>
          </p:cNvSpPr>
          <p:nvPr/>
        </p:nvSpPr>
        <p:spPr bwMode="auto">
          <a:xfrm>
            <a:off x="4114800" y="35052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2</a:t>
            </a:r>
            <a:endParaRPr lang="en-US"/>
          </a:p>
        </p:txBody>
      </p:sp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6858000" y="35052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3</a:t>
            </a:r>
            <a:endParaRPr lang="en-US"/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1371600" y="59436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4</a:t>
            </a:r>
            <a:endParaRPr lang="en-US"/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4114800" y="59436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5</a:t>
            </a:r>
            <a:endParaRPr lang="en-US"/>
          </a:p>
        </p:txBody>
      </p:sp>
      <p:sp>
        <p:nvSpPr>
          <p:cNvPr id="73736" name="Text Box 9"/>
          <p:cNvSpPr txBox="1">
            <a:spLocks noChangeArrowheads="1"/>
          </p:cNvSpPr>
          <p:nvPr/>
        </p:nvSpPr>
        <p:spPr bwMode="auto">
          <a:xfrm>
            <a:off x="6858000" y="59436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Mesh 6</a:t>
            </a:r>
            <a:endParaRPr lang="en-US"/>
          </a:p>
        </p:txBody>
      </p:sp>
      <p:sp>
        <p:nvSpPr>
          <p:cNvPr id="73737" name="Text Box 10"/>
          <p:cNvSpPr txBox="1">
            <a:spLocks noChangeArrowheads="1"/>
          </p:cNvSpPr>
          <p:nvPr/>
        </p:nvSpPr>
        <p:spPr bwMode="auto">
          <a:xfrm>
            <a:off x="0" y="639763"/>
            <a:ext cx="91440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4000" dirty="0">
                <a:solidFill>
                  <a:srgbClr val="000090"/>
                </a:solidFill>
              </a:rPr>
              <a:t>Uniformly Refined NURBS Meshes</a:t>
            </a:r>
          </a:p>
        </p:txBody>
      </p:sp>
      <p:pic>
        <p:nvPicPr>
          <p:cNvPr id="73738" name="Picture 11" descr="Picture 32 - beta"/>
          <p:cNvPicPr>
            <a:picLocks noChangeAspect="1" noChangeArrowheads="1"/>
          </p:cNvPicPr>
          <p:nvPr/>
        </p:nvPicPr>
        <p:blipFill>
          <a:blip r:embed="rId5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1822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2" descr="Picture 33 - beta"/>
          <p:cNvPicPr>
            <a:picLocks noChangeAspect="1" noChangeArrowheads="1"/>
          </p:cNvPicPr>
          <p:nvPr/>
        </p:nvPicPr>
        <p:blipFill>
          <a:blip r:embed="rId6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18256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3" descr="Picture 34 - beta"/>
          <p:cNvPicPr>
            <a:picLocks noChangeAspect="1" noChangeArrowheads="1"/>
          </p:cNvPicPr>
          <p:nvPr/>
        </p:nvPicPr>
        <p:blipFill>
          <a:blip r:embed="rId7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038600"/>
            <a:ext cx="18256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1" name="Picture 14" descr="Picture 35 - beta"/>
          <p:cNvPicPr>
            <a:picLocks noChangeAspect="1" noChangeArrowheads="1"/>
          </p:cNvPicPr>
          <p:nvPr/>
        </p:nvPicPr>
        <p:blipFill>
          <a:blip r:embed="rId8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038600"/>
            <a:ext cx="1822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309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net_bas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14153" r="7359" b="17169"/>
          <a:stretch>
            <a:fillRect/>
          </a:stretch>
        </p:blipFill>
        <p:spPr bwMode="auto">
          <a:xfrm>
            <a:off x="161925" y="533400"/>
            <a:ext cx="5562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5029200" y="762000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 err="1">
                <a:solidFill>
                  <a:srgbClr val="000090"/>
                </a:solidFill>
              </a:rPr>
              <a:t>Toroidal</a:t>
            </a:r>
            <a:r>
              <a:rPr lang="en-US" sz="3600" dirty="0">
                <a:solidFill>
                  <a:srgbClr val="000090"/>
                </a:solidFill>
              </a:rPr>
              <a:t> Surface</a:t>
            </a:r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47109" name="Picture 6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6164" r="18701" b="29143"/>
          <a:stretch>
            <a:fillRect/>
          </a:stretch>
        </p:blipFill>
        <p:spPr bwMode="auto">
          <a:xfrm>
            <a:off x="4724400" y="3733800"/>
            <a:ext cx="396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3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 descr="net_href_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t="21617" r="16512" b="26128"/>
          <a:stretch>
            <a:fillRect/>
          </a:stretch>
        </p:blipFill>
        <p:spPr bwMode="auto">
          <a:xfrm>
            <a:off x="828675" y="9144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Picture 3" descr="mesh_hr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4673" r="18701" b="29144"/>
          <a:stretch>
            <a:fillRect/>
          </a:stretch>
        </p:blipFill>
        <p:spPr bwMode="auto">
          <a:xfrm>
            <a:off x="4724400" y="36576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4800600" y="609600"/>
            <a:ext cx="3886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i="1" dirty="0">
                <a:solidFill>
                  <a:srgbClr val="000090"/>
                </a:solidFill>
              </a:rPr>
              <a:t>h</a:t>
            </a:r>
            <a:r>
              <a:rPr lang="en-US" sz="3600" dirty="0">
                <a:solidFill>
                  <a:srgbClr val="000090"/>
                </a:solidFill>
              </a:rPr>
              <a:t>-refined Surface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35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net_href_2_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2533" r="17419" b="25327"/>
          <a:stretch>
            <a:fillRect/>
          </a:stretch>
        </p:blipFill>
        <p:spPr bwMode="auto">
          <a:xfrm>
            <a:off x="762000" y="9906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3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953000" y="457200"/>
            <a:ext cx="3657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Further </a:t>
            </a:r>
            <a:r>
              <a:rPr lang="en-US" sz="3600" i="1" dirty="0">
                <a:solidFill>
                  <a:srgbClr val="000090"/>
                </a:solidFill>
              </a:rPr>
              <a:t>h</a:t>
            </a:r>
            <a:r>
              <a:rPr lang="en-US" sz="3600" dirty="0">
                <a:solidFill>
                  <a:srgbClr val="000090"/>
                </a:solidFill>
              </a:rPr>
              <a:t>-refined Surface</a:t>
            </a:r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51205" name="Group 6"/>
          <p:cNvGrpSpPr>
            <a:grpSpLocks/>
          </p:cNvGrpSpPr>
          <p:nvPr/>
        </p:nvGrpSpPr>
        <p:grpSpPr bwMode="auto">
          <a:xfrm>
            <a:off x="4730750" y="3660775"/>
            <a:ext cx="3962400" cy="2438400"/>
            <a:chOff x="2980" y="2306"/>
            <a:chExt cx="2496" cy="1536"/>
          </a:xfrm>
        </p:grpSpPr>
        <p:pic>
          <p:nvPicPr>
            <p:cNvPr id="51206" name="Picture 7" descr="mesh_href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2" t="24673" r="18701" b="27654"/>
            <a:stretch>
              <a:fillRect/>
            </a:stretch>
          </p:blipFill>
          <p:spPr bwMode="auto">
            <a:xfrm>
              <a:off x="2980" y="2306"/>
              <a:ext cx="2496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7" name="Freeform 8"/>
            <p:cNvSpPr>
              <a:spLocks/>
            </p:cNvSpPr>
            <p:nvPr/>
          </p:nvSpPr>
          <p:spPr bwMode="auto">
            <a:xfrm>
              <a:off x="4056" y="3618"/>
              <a:ext cx="3" cy="62"/>
            </a:xfrm>
            <a:custGeom>
              <a:avLst/>
              <a:gdLst>
                <a:gd name="T0" fmla="*/ 0 w 3"/>
                <a:gd name="T1" fmla="*/ 0 h 62"/>
                <a:gd name="T2" fmla="*/ 2 w 3"/>
                <a:gd name="T3" fmla="*/ 62 h 62"/>
                <a:gd name="T4" fmla="*/ 0 60000 65536"/>
                <a:gd name="T5" fmla="*/ 0 60000 65536"/>
                <a:gd name="T6" fmla="*/ 0 w 3"/>
                <a:gd name="T7" fmla="*/ 0 h 62"/>
                <a:gd name="T8" fmla="*/ 3 w 3"/>
                <a:gd name="T9" fmla="*/ 62 h 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62">
                  <a:moveTo>
                    <a:pt x="0" y="0"/>
                  </a:moveTo>
                  <a:cubicBezTo>
                    <a:pt x="3" y="33"/>
                    <a:pt x="2" y="13"/>
                    <a:pt x="2" y="62"/>
                  </a:cubicBezTo>
                </a:path>
              </a:pathLst>
            </a:custGeom>
            <a:noFill/>
            <a:ln w="12700">
              <a:solidFill>
                <a:srgbClr val="0010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8" name="Freeform 9"/>
            <p:cNvSpPr>
              <a:spLocks/>
            </p:cNvSpPr>
            <p:nvPr/>
          </p:nvSpPr>
          <p:spPr bwMode="auto">
            <a:xfrm>
              <a:off x="4534" y="3600"/>
              <a:ext cx="3" cy="62"/>
            </a:xfrm>
            <a:custGeom>
              <a:avLst/>
              <a:gdLst>
                <a:gd name="T0" fmla="*/ 0 w 3"/>
                <a:gd name="T1" fmla="*/ 0 h 62"/>
                <a:gd name="T2" fmla="*/ 2 w 3"/>
                <a:gd name="T3" fmla="*/ 62 h 62"/>
                <a:gd name="T4" fmla="*/ 0 60000 65536"/>
                <a:gd name="T5" fmla="*/ 0 60000 65536"/>
                <a:gd name="T6" fmla="*/ 0 w 3"/>
                <a:gd name="T7" fmla="*/ 0 h 62"/>
                <a:gd name="T8" fmla="*/ 3 w 3"/>
                <a:gd name="T9" fmla="*/ 62 h 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62">
                  <a:moveTo>
                    <a:pt x="0" y="0"/>
                  </a:moveTo>
                  <a:cubicBezTo>
                    <a:pt x="3" y="33"/>
                    <a:pt x="2" y="13"/>
                    <a:pt x="2" y="62"/>
                  </a:cubicBezTo>
                </a:path>
              </a:pathLst>
            </a:custGeom>
            <a:noFill/>
            <a:ln w="12700">
              <a:solidFill>
                <a:srgbClr val="00206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83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2" descr="skin_frame_g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65200"/>
            <a:ext cx="70866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90"/>
                </a:solidFill>
                <a:latin typeface="Arial" charset="0"/>
                <a:ea typeface="Osaka" charset="0"/>
                <a:cs typeface="Osaka" charset="0"/>
              </a:rPr>
              <a:t>NASA ATC Frame and Skin</a:t>
            </a:r>
          </a:p>
        </p:txBody>
      </p:sp>
    </p:spTree>
    <p:extLst>
      <p:ext uri="{BB962C8B-B14F-4D97-AF65-F5344CB8AC3E}">
        <p14:creationId xmlns:p14="http://schemas.microsoft.com/office/powerpoint/2010/main" val="11293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slide5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64651">
            <a:off x="0" y="381000"/>
            <a:ext cx="6858000" cy="660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4" name="Picture 3" descr="slide5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5479">
            <a:off x="4213225" y="457200"/>
            <a:ext cx="49307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4"/>
          <p:cNvSpPr>
            <a:spLocks noChangeArrowheads="1"/>
          </p:cNvSpPr>
          <p:nvPr/>
        </p:nvSpPr>
        <p:spPr bwMode="auto">
          <a:xfrm>
            <a:off x="990600" y="928688"/>
            <a:ext cx="43243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>
                <a:solidFill>
                  <a:srgbClr val="000090"/>
                </a:solidFill>
              </a:rPr>
              <a:t>Main Rib</a:t>
            </a:r>
            <a:endParaRPr lang="en-US" sz="3200" dirty="0">
              <a:solidFill>
                <a:srgbClr val="00009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12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main_MESH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3011" r="11781" b="11761"/>
          <a:stretch>
            <a:fillRect/>
          </a:stretch>
        </p:blipFill>
        <p:spPr bwMode="auto">
          <a:xfrm>
            <a:off x="457200" y="457200"/>
            <a:ext cx="72390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Rectangle 3"/>
          <p:cNvSpPr>
            <a:spLocks noChangeArrowheads="1"/>
          </p:cNvSpPr>
          <p:nvPr/>
        </p:nvSpPr>
        <p:spPr bwMode="auto">
          <a:xfrm>
            <a:off x="2632075" y="4953000"/>
            <a:ext cx="61483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Coarsest mesh</a:t>
            </a:r>
          </a:p>
          <a:p>
            <a:pPr algn="ctr"/>
            <a:r>
              <a:rPr lang="en-US" sz="4400">
                <a:solidFill>
                  <a:schemeClr val="tx2"/>
                </a:solidFill>
              </a:rPr>
              <a:t>15° segment of main rib</a:t>
            </a:r>
            <a:endParaRPr lang="en-US" sz="3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5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2" descr="main_MESH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2434" r="10367" b="10352"/>
          <a:stretch>
            <a:fillRect/>
          </a:stretch>
        </p:blipFill>
        <p:spPr bwMode="auto">
          <a:xfrm>
            <a:off x="163513" y="544513"/>
            <a:ext cx="7872412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Rectangle 3"/>
          <p:cNvSpPr>
            <a:spLocks noChangeArrowheads="1"/>
          </p:cNvSpPr>
          <p:nvPr/>
        </p:nvSpPr>
        <p:spPr bwMode="auto">
          <a:xfrm>
            <a:off x="5486400" y="4852988"/>
            <a:ext cx="201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Mesh 2</a:t>
            </a:r>
            <a:endParaRPr lang="en-US" sz="3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11 at 7.37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20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 descr="main_MESH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t="12431" r="10513" b="10501"/>
          <a:stretch>
            <a:fillRect/>
          </a:stretch>
        </p:blipFill>
        <p:spPr bwMode="auto">
          <a:xfrm>
            <a:off x="163513" y="547688"/>
            <a:ext cx="7866062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8" name="Rectangle 3"/>
          <p:cNvSpPr>
            <a:spLocks noChangeArrowheads="1"/>
          </p:cNvSpPr>
          <p:nvPr/>
        </p:nvSpPr>
        <p:spPr bwMode="auto">
          <a:xfrm>
            <a:off x="5486400" y="4852988"/>
            <a:ext cx="201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Mesh 3</a:t>
            </a:r>
            <a:endParaRPr lang="en-US" sz="3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e_c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94" y="0"/>
            <a:ext cx="3501570" cy="3003798"/>
          </a:xfrm>
          <a:prstGeom prst="rect">
            <a:avLst/>
          </a:prstGeom>
        </p:spPr>
      </p:pic>
      <p:pic>
        <p:nvPicPr>
          <p:cNvPr id="3" name="Picture 2" descr="p_cur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2" y="3646713"/>
            <a:ext cx="3531948" cy="3029857"/>
          </a:xfrm>
          <a:prstGeom prst="rect">
            <a:avLst/>
          </a:prstGeom>
        </p:spPr>
      </p:pic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02229" y="3211285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Quadratic basis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774371" y="6291942"/>
            <a:ext cx="175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Cubic basis</a:t>
            </a:r>
          </a:p>
        </p:txBody>
      </p:sp>
      <p:pic>
        <p:nvPicPr>
          <p:cNvPr id="6" name="Picture 5" descr="base_fun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1" y="352630"/>
            <a:ext cx="2842861" cy="2438729"/>
          </a:xfrm>
          <a:prstGeom prst="rect">
            <a:avLst/>
          </a:prstGeom>
        </p:spPr>
      </p:pic>
      <p:pic>
        <p:nvPicPr>
          <p:cNvPr id="7" name="Picture 6" descr="p_fun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1" y="3828142"/>
            <a:ext cx="2842861" cy="2438729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5905274" y="3233056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29" name="Picture 13" descr="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5735411" y="3382281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3674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basis_bas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34000"/>
            <a:ext cx="56515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3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r="6950"/>
          <a:stretch>
            <a:fillRect/>
          </a:stretch>
        </p:blipFill>
        <p:spPr bwMode="auto">
          <a:xfrm>
            <a:off x="4495800" y="898525"/>
            <a:ext cx="44958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37892" name="Picture 5" descr="squ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4267200" y="347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</a:t>
            </a:r>
            <a:endParaRPr lang="en-US" sz="2400"/>
          </a:p>
        </p:txBody>
      </p:sp>
      <p:sp>
        <p:nvSpPr>
          <p:cNvPr id="37895" name="Rectangle 8"/>
          <p:cNvSpPr>
            <a:spLocks noChangeArrowheads="1"/>
          </p:cNvSpPr>
          <p:nvPr/>
        </p:nvSpPr>
        <p:spPr bwMode="auto">
          <a:xfrm>
            <a:off x="5784850" y="4302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</a:t>
            </a:r>
            <a:endParaRPr lang="en-US" sz="2400"/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400800" y="340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</a:t>
            </a:r>
            <a:endParaRPr lang="en-US" sz="2400"/>
          </a:p>
        </p:txBody>
      </p:sp>
      <p:sp>
        <p:nvSpPr>
          <p:cNvPr id="37897" name="Rectangle 10"/>
          <p:cNvSpPr>
            <a:spLocks noChangeArrowheads="1"/>
          </p:cNvSpPr>
          <p:nvPr/>
        </p:nvSpPr>
        <p:spPr bwMode="auto">
          <a:xfrm>
            <a:off x="7010400" y="2946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</a:t>
            </a:r>
            <a:endParaRPr lang="en-US" sz="2400"/>
          </a:p>
        </p:txBody>
      </p:sp>
      <p:sp>
        <p:nvSpPr>
          <p:cNvPr id="37898" name="Rectangle 11"/>
          <p:cNvSpPr>
            <a:spLocks noChangeArrowheads="1"/>
          </p:cNvSpPr>
          <p:nvPr/>
        </p:nvSpPr>
        <p:spPr bwMode="auto">
          <a:xfrm>
            <a:off x="8832850" y="157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</a:t>
            </a:r>
            <a:endParaRPr lang="en-US" sz="2400"/>
          </a:p>
        </p:txBody>
      </p:sp>
      <p:sp>
        <p:nvSpPr>
          <p:cNvPr id="37899" name="Rectangle 12"/>
          <p:cNvSpPr>
            <a:spLocks noChangeArrowheads="1"/>
          </p:cNvSpPr>
          <p:nvPr/>
        </p:nvSpPr>
        <p:spPr bwMode="auto">
          <a:xfrm>
            <a:off x="5181600" y="18637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5</a:t>
            </a:r>
            <a:endParaRPr lang="en-US" sz="2400"/>
          </a:p>
        </p:txBody>
      </p:sp>
      <p:pic>
        <p:nvPicPr>
          <p:cNvPr id="37900" name="Picture 13" descr="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901" name="Group 14"/>
          <p:cNvGrpSpPr>
            <a:grpSpLocks/>
          </p:cNvGrpSpPr>
          <p:nvPr/>
        </p:nvGrpSpPr>
        <p:grpSpPr bwMode="auto">
          <a:xfrm>
            <a:off x="152400" y="685800"/>
            <a:ext cx="4495800" cy="4033838"/>
            <a:chOff x="96" y="432"/>
            <a:chExt cx="2832" cy="2541"/>
          </a:xfrm>
        </p:grpSpPr>
        <p:pic>
          <p:nvPicPr>
            <p:cNvPr id="37905" name="Picture 15" descr="curve_baselin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6" t="2756" r="7825"/>
            <a:stretch>
              <a:fillRect/>
            </a:stretch>
          </p:blipFill>
          <p:spPr bwMode="auto">
            <a:xfrm>
              <a:off x="96" y="432"/>
              <a:ext cx="2832" cy="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6" name="Picture 16" descr="circl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" y="525"/>
              <a:ext cx="75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902" name="Rectangle 17"/>
          <p:cNvSpPr>
            <a:spLocks noChangeArrowheads="1"/>
          </p:cNvSpPr>
          <p:nvPr/>
        </p:nvSpPr>
        <p:spPr bwMode="auto">
          <a:xfrm flipH="1">
            <a:off x="304800" y="5410200"/>
            <a:ext cx="7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37903" name="Rectangle 18"/>
          <p:cNvSpPr>
            <a:spLocks noChangeArrowheads="1"/>
          </p:cNvSpPr>
          <p:nvPr/>
        </p:nvSpPr>
        <p:spPr bwMode="auto">
          <a:xfrm>
            <a:off x="2514600" y="228600"/>
            <a:ext cx="5060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90"/>
                </a:solidFill>
              </a:rPr>
              <a:t>Linear interpolation of control points</a:t>
            </a:r>
          </a:p>
          <a:p>
            <a:r>
              <a:rPr lang="en-US" sz="2400">
                <a:solidFill>
                  <a:srgbClr val="000090"/>
                </a:solidFill>
              </a:rPr>
              <a:t>yields the </a:t>
            </a:r>
            <a:r>
              <a:rPr lang="en-US" sz="2400" i="1">
                <a:solidFill>
                  <a:srgbClr val="000090"/>
                </a:solidFill>
              </a:rPr>
              <a:t>control polygon</a:t>
            </a:r>
          </a:p>
        </p:txBody>
      </p:sp>
      <p:sp>
        <p:nvSpPr>
          <p:cNvPr id="37904" name="Rectangle 19"/>
          <p:cNvSpPr>
            <a:spLocks noChangeArrowheads="1"/>
          </p:cNvSpPr>
          <p:nvPr/>
        </p:nvSpPr>
        <p:spPr bwMode="auto">
          <a:xfrm>
            <a:off x="685800" y="57912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Quadratic basis</a:t>
            </a:r>
          </a:p>
        </p:txBody>
      </p:sp>
    </p:spTree>
    <p:extLst>
      <p:ext uri="{BB962C8B-B14F-4D97-AF65-F5344CB8AC3E}">
        <p14:creationId xmlns:p14="http://schemas.microsoft.com/office/powerpoint/2010/main" val="51993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basis_pref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00"/>
            <a:ext cx="564991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3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r="6950"/>
          <a:stretch>
            <a:fillRect/>
          </a:stretch>
        </p:blipFill>
        <p:spPr bwMode="auto">
          <a:xfrm>
            <a:off x="4495800" y="898525"/>
            <a:ext cx="44958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39940" name="Picture 5" descr="squ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4267200" y="347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</a:t>
            </a:r>
            <a:endParaRPr lang="en-US" sz="2400"/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5784850" y="4302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</a:t>
            </a:r>
            <a:endParaRPr lang="en-US" sz="2400"/>
          </a:p>
        </p:txBody>
      </p:sp>
      <p:sp>
        <p:nvSpPr>
          <p:cNvPr id="39944" name="Rectangle 9"/>
          <p:cNvSpPr>
            <a:spLocks noChangeArrowheads="1"/>
          </p:cNvSpPr>
          <p:nvPr/>
        </p:nvSpPr>
        <p:spPr bwMode="auto">
          <a:xfrm>
            <a:off x="6400800" y="340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</a:t>
            </a:r>
            <a:endParaRPr lang="en-US" sz="2400"/>
          </a:p>
        </p:txBody>
      </p:sp>
      <p:sp>
        <p:nvSpPr>
          <p:cNvPr id="39945" name="Rectangle 10"/>
          <p:cNvSpPr>
            <a:spLocks noChangeArrowheads="1"/>
          </p:cNvSpPr>
          <p:nvPr/>
        </p:nvSpPr>
        <p:spPr bwMode="auto">
          <a:xfrm>
            <a:off x="7010400" y="2946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</a:t>
            </a:r>
            <a:endParaRPr lang="en-US" sz="2400"/>
          </a:p>
        </p:txBody>
      </p:sp>
      <p:sp>
        <p:nvSpPr>
          <p:cNvPr id="39946" name="Rectangle 11"/>
          <p:cNvSpPr>
            <a:spLocks noChangeArrowheads="1"/>
          </p:cNvSpPr>
          <p:nvPr/>
        </p:nvSpPr>
        <p:spPr bwMode="auto">
          <a:xfrm>
            <a:off x="8832850" y="157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</a:t>
            </a:r>
            <a:endParaRPr lang="en-US" sz="2400"/>
          </a:p>
        </p:txBody>
      </p:sp>
      <p:sp>
        <p:nvSpPr>
          <p:cNvPr id="39947" name="Rectangle 12"/>
          <p:cNvSpPr>
            <a:spLocks noChangeArrowheads="1"/>
          </p:cNvSpPr>
          <p:nvPr/>
        </p:nvSpPr>
        <p:spPr bwMode="auto">
          <a:xfrm>
            <a:off x="5181600" y="18637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5</a:t>
            </a:r>
            <a:endParaRPr lang="en-US" sz="2400"/>
          </a:p>
        </p:txBody>
      </p:sp>
      <p:pic>
        <p:nvPicPr>
          <p:cNvPr id="39948" name="Picture 13" descr="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4" descr="curve_pre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/>
          <a:stretch>
            <a:fillRect/>
          </a:stretch>
        </p:blipFill>
        <p:spPr bwMode="auto">
          <a:xfrm>
            <a:off x="152400" y="576263"/>
            <a:ext cx="4916488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0" name="Rectangle 15"/>
          <p:cNvSpPr>
            <a:spLocks noChangeArrowheads="1"/>
          </p:cNvSpPr>
          <p:nvPr/>
        </p:nvSpPr>
        <p:spPr bwMode="auto">
          <a:xfrm>
            <a:off x="2687401" y="196850"/>
            <a:ext cx="379142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90"/>
                </a:solidFill>
              </a:rPr>
              <a:t>Cubic </a:t>
            </a:r>
            <a:r>
              <a:rPr lang="en-US" sz="3200" i="1" dirty="0">
                <a:solidFill>
                  <a:srgbClr val="000090"/>
                </a:solidFill>
              </a:rPr>
              <a:t>p-</a:t>
            </a:r>
            <a:r>
              <a:rPr lang="en-US" sz="3200" dirty="0">
                <a:solidFill>
                  <a:srgbClr val="000090"/>
                </a:solidFill>
              </a:rPr>
              <a:t>refined Curve</a:t>
            </a:r>
          </a:p>
        </p:txBody>
      </p:sp>
      <p:sp>
        <p:nvSpPr>
          <p:cNvPr id="39951" name="Rectangle 16"/>
          <p:cNvSpPr>
            <a:spLocks noChangeArrowheads="1"/>
          </p:cNvSpPr>
          <p:nvPr/>
        </p:nvSpPr>
        <p:spPr bwMode="auto">
          <a:xfrm>
            <a:off x="685800" y="5867400"/>
            <a:ext cx="175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Cubic basis</a:t>
            </a:r>
          </a:p>
        </p:txBody>
      </p:sp>
    </p:spTree>
    <p:extLst>
      <p:ext uri="{BB962C8B-B14F-4D97-AF65-F5344CB8AC3E}">
        <p14:creationId xmlns:p14="http://schemas.microsoft.com/office/powerpoint/2010/main" val="16920068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curve_pref_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r="6221"/>
          <a:stretch>
            <a:fillRect/>
          </a:stretch>
        </p:blipFill>
        <p:spPr bwMode="auto">
          <a:xfrm>
            <a:off x="152400" y="938213"/>
            <a:ext cx="45720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3" descr="basis_pref_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0"/>
            <a:ext cx="56213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4" descr="mesh_base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r="6950"/>
          <a:stretch>
            <a:fillRect/>
          </a:stretch>
        </p:blipFill>
        <p:spPr bwMode="auto">
          <a:xfrm>
            <a:off x="4495800" y="898525"/>
            <a:ext cx="44958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41989" name="Picture 6" descr="squa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4267200" y="347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</a:t>
            </a:r>
            <a:endParaRPr lang="en-US" sz="2400"/>
          </a:p>
        </p:txBody>
      </p:sp>
      <p:sp>
        <p:nvSpPr>
          <p:cNvPr id="41992" name="Rectangle 9"/>
          <p:cNvSpPr>
            <a:spLocks noChangeArrowheads="1"/>
          </p:cNvSpPr>
          <p:nvPr/>
        </p:nvSpPr>
        <p:spPr bwMode="auto">
          <a:xfrm>
            <a:off x="5784850" y="4302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</a:t>
            </a:r>
            <a:endParaRPr lang="en-US" sz="2400"/>
          </a:p>
        </p:txBody>
      </p:sp>
      <p:sp>
        <p:nvSpPr>
          <p:cNvPr id="41993" name="Rectangle 10"/>
          <p:cNvSpPr>
            <a:spLocks noChangeArrowheads="1"/>
          </p:cNvSpPr>
          <p:nvPr/>
        </p:nvSpPr>
        <p:spPr bwMode="auto">
          <a:xfrm>
            <a:off x="6400800" y="340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</a:t>
            </a:r>
            <a:endParaRPr lang="en-US" sz="2400"/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7010400" y="2946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</a:t>
            </a:r>
            <a:endParaRPr lang="en-US" sz="2400"/>
          </a:p>
        </p:txBody>
      </p:sp>
      <p:sp>
        <p:nvSpPr>
          <p:cNvPr id="41995" name="Rectangle 12"/>
          <p:cNvSpPr>
            <a:spLocks noChangeArrowheads="1"/>
          </p:cNvSpPr>
          <p:nvPr/>
        </p:nvSpPr>
        <p:spPr bwMode="auto">
          <a:xfrm>
            <a:off x="8832850" y="157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</a:t>
            </a:r>
            <a:endParaRPr lang="en-US" sz="2400"/>
          </a:p>
        </p:txBody>
      </p:sp>
      <p:sp>
        <p:nvSpPr>
          <p:cNvPr id="41996" name="Rectangle 13"/>
          <p:cNvSpPr>
            <a:spLocks noChangeArrowheads="1"/>
          </p:cNvSpPr>
          <p:nvPr/>
        </p:nvSpPr>
        <p:spPr bwMode="auto">
          <a:xfrm>
            <a:off x="5181600" y="18637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5</a:t>
            </a:r>
            <a:endParaRPr lang="en-US" sz="2400"/>
          </a:p>
        </p:txBody>
      </p:sp>
      <p:pic>
        <p:nvPicPr>
          <p:cNvPr id="41997" name="Picture 14" descr="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8" name="Rectangle 15"/>
          <p:cNvSpPr>
            <a:spLocks noChangeArrowheads="1"/>
          </p:cNvSpPr>
          <p:nvPr/>
        </p:nvSpPr>
        <p:spPr bwMode="auto">
          <a:xfrm>
            <a:off x="2533474" y="196850"/>
            <a:ext cx="410721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90"/>
                </a:solidFill>
              </a:rPr>
              <a:t>Quartic</a:t>
            </a:r>
            <a:r>
              <a:rPr lang="en-US" sz="3200" i="1" dirty="0">
                <a:solidFill>
                  <a:srgbClr val="000090"/>
                </a:solidFill>
              </a:rPr>
              <a:t> p-</a:t>
            </a:r>
            <a:r>
              <a:rPr lang="en-US" sz="3200" dirty="0">
                <a:solidFill>
                  <a:srgbClr val="000090"/>
                </a:solidFill>
              </a:rPr>
              <a:t>refined Curve</a:t>
            </a:r>
          </a:p>
        </p:txBody>
      </p:sp>
      <p:sp>
        <p:nvSpPr>
          <p:cNvPr id="41999" name="Rectangle 16"/>
          <p:cNvSpPr>
            <a:spLocks noChangeArrowheads="1"/>
          </p:cNvSpPr>
          <p:nvPr/>
        </p:nvSpPr>
        <p:spPr bwMode="auto">
          <a:xfrm>
            <a:off x="762000" y="5791200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Quartic basis</a:t>
            </a:r>
          </a:p>
        </p:txBody>
      </p:sp>
    </p:spTree>
    <p:extLst>
      <p:ext uri="{BB962C8B-B14F-4D97-AF65-F5344CB8AC3E}">
        <p14:creationId xmlns:p14="http://schemas.microsoft.com/office/powerpoint/2010/main" val="2374282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net_bas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14153" r="7359" b="17169"/>
          <a:stretch>
            <a:fillRect/>
          </a:stretch>
        </p:blipFill>
        <p:spPr bwMode="auto">
          <a:xfrm>
            <a:off x="161925" y="533400"/>
            <a:ext cx="5562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3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5029200" y="762000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 err="1">
                <a:solidFill>
                  <a:srgbClr val="000090"/>
                </a:solidFill>
              </a:rPr>
              <a:t>Toroidal</a:t>
            </a:r>
            <a:r>
              <a:rPr lang="en-US" sz="3600" dirty="0">
                <a:solidFill>
                  <a:srgbClr val="000090"/>
                </a:solidFill>
              </a:rPr>
              <a:t> Surface</a:t>
            </a:r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53253" name="Picture 6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6164" r="18701" b="29143"/>
          <a:stretch>
            <a:fillRect/>
          </a:stretch>
        </p:blipFill>
        <p:spPr bwMode="auto">
          <a:xfrm>
            <a:off x="4724400" y="3733800"/>
            <a:ext cx="396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330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net_pref_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t="21663" r="14253" b="24706"/>
          <a:stretch>
            <a:fillRect/>
          </a:stretch>
        </p:blipFill>
        <p:spPr bwMode="auto">
          <a:xfrm>
            <a:off x="685800" y="914400"/>
            <a:ext cx="457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4876800" y="762000"/>
            <a:ext cx="3962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Cubic </a:t>
            </a:r>
            <a:r>
              <a:rPr lang="en-US" sz="3600" i="1" dirty="0">
                <a:solidFill>
                  <a:srgbClr val="000090"/>
                </a:solidFill>
              </a:rPr>
              <a:t>p</a:t>
            </a:r>
            <a:r>
              <a:rPr lang="en-US" sz="3600" dirty="0">
                <a:solidFill>
                  <a:srgbClr val="000090"/>
                </a:solidFill>
              </a:rPr>
              <a:t>-refined Surface</a:t>
            </a:r>
          </a:p>
        </p:txBody>
      </p:sp>
      <p:pic>
        <p:nvPicPr>
          <p:cNvPr id="55301" name="Picture 6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6164" r="18701" b="29143"/>
          <a:stretch>
            <a:fillRect/>
          </a:stretch>
        </p:blipFill>
        <p:spPr bwMode="auto">
          <a:xfrm>
            <a:off x="4724400" y="3733800"/>
            <a:ext cx="396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754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 descr="net_pref_2_TR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33463"/>
            <a:ext cx="42672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5154613" y="60960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Mesh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1398588" y="4038600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Control net</a:t>
            </a: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5029200" y="533400"/>
            <a:ext cx="3657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Quartic</a:t>
            </a:r>
            <a:r>
              <a:rPr lang="en-US" sz="3600" i="1" dirty="0">
                <a:solidFill>
                  <a:srgbClr val="000090"/>
                </a:solidFill>
              </a:rPr>
              <a:t> p</a:t>
            </a:r>
            <a:r>
              <a:rPr lang="en-US" sz="3600" dirty="0">
                <a:solidFill>
                  <a:srgbClr val="000090"/>
                </a:solidFill>
              </a:rPr>
              <a:t>-refined Surface</a:t>
            </a:r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57349" name="Picture 6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6164" r="18701" b="29143"/>
          <a:stretch>
            <a:fillRect/>
          </a:stretch>
        </p:blipFill>
        <p:spPr bwMode="auto">
          <a:xfrm>
            <a:off x="4724400" y="3733800"/>
            <a:ext cx="396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22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11 at 7.3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96"/>
            <a:ext cx="9144000" cy="58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0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11 at 7.37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1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5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11 at 7.38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9144000" cy="6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basis_bas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34000"/>
            <a:ext cx="56515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3" descr="mesh_base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r="6950"/>
          <a:stretch>
            <a:fillRect/>
          </a:stretch>
        </p:blipFill>
        <p:spPr bwMode="auto">
          <a:xfrm>
            <a:off x="4495800" y="898525"/>
            <a:ext cx="44958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4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- control points</a:t>
            </a:r>
          </a:p>
        </p:txBody>
      </p:sp>
      <p:pic>
        <p:nvPicPr>
          <p:cNvPr id="31748" name="Picture 5" descr="squ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</a:p>
        </p:txBody>
      </p:sp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4267200" y="347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</a:t>
            </a:r>
            <a:endParaRPr lang="en-US" sz="2400"/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5784850" y="4302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</a:t>
            </a:r>
            <a:endParaRPr lang="en-US" sz="2400"/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6400800" y="340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</a:t>
            </a:r>
            <a:endParaRPr lang="en-US" sz="2400"/>
          </a:p>
        </p:txBody>
      </p:sp>
      <p:sp>
        <p:nvSpPr>
          <p:cNvPr id="31753" name="Rectangle 10"/>
          <p:cNvSpPr>
            <a:spLocks noChangeArrowheads="1"/>
          </p:cNvSpPr>
          <p:nvPr/>
        </p:nvSpPr>
        <p:spPr bwMode="auto">
          <a:xfrm>
            <a:off x="7010400" y="2946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</a:t>
            </a:r>
            <a:endParaRPr lang="en-US" sz="2400"/>
          </a:p>
        </p:txBody>
      </p:sp>
      <p:sp>
        <p:nvSpPr>
          <p:cNvPr id="31754" name="Rectangle 11"/>
          <p:cNvSpPr>
            <a:spLocks noChangeArrowheads="1"/>
          </p:cNvSpPr>
          <p:nvPr/>
        </p:nvSpPr>
        <p:spPr bwMode="auto">
          <a:xfrm>
            <a:off x="8832850" y="157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</a:t>
            </a:r>
            <a:endParaRPr lang="en-US" sz="2400"/>
          </a:p>
        </p:txBody>
      </p:sp>
      <p:sp>
        <p:nvSpPr>
          <p:cNvPr id="31755" name="Rectangle 12"/>
          <p:cNvSpPr>
            <a:spLocks noChangeArrowheads="1"/>
          </p:cNvSpPr>
          <p:nvPr/>
        </p:nvSpPr>
        <p:spPr bwMode="auto">
          <a:xfrm>
            <a:off x="5181600" y="18637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5</a:t>
            </a:r>
            <a:endParaRPr lang="en-US" sz="2400"/>
          </a:p>
        </p:txBody>
      </p:sp>
      <p:pic>
        <p:nvPicPr>
          <p:cNvPr id="31756" name="Picture 13" descr="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7" name="Group 14"/>
          <p:cNvGrpSpPr>
            <a:grpSpLocks/>
          </p:cNvGrpSpPr>
          <p:nvPr/>
        </p:nvGrpSpPr>
        <p:grpSpPr bwMode="auto">
          <a:xfrm>
            <a:off x="152400" y="685800"/>
            <a:ext cx="4495800" cy="4033838"/>
            <a:chOff x="96" y="432"/>
            <a:chExt cx="2832" cy="2541"/>
          </a:xfrm>
        </p:grpSpPr>
        <p:pic>
          <p:nvPicPr>
            <p:cNvPr id="31761" name="Picture 15" descr="curve_baselin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6" t="2756" r="7825"/>
            <a:stretch>
              <a:fillRect/>
            </a:stretch>
          </p:blipFill>
          <p:spPr bwMode="auto">
            <a:xfrm>
              <a:off x="96" y="432"/>
              <a:ext cx="2832" cy="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2" name="Picture 16" descr="circl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" y="525"/>
              <a:ext cx="75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8" name="Rectangle 18"/>
          <p:cNvSpPr>
            <a:spLocks noChangeArrowheads="1"/>
          </p:cNvSpPr>
          <p:nvPr/>
        </p:nvSpPr>
        <p:spPr bwMode="auto">
          <a:xfrm flipH="1">
            <a:off x="304800" y="5410200"/>
            <a:ext cx="7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31759" name="Rectangle 19"/>
          <p:cNvSpPr>
            <a:spLocks noChangeArrowheads="1"/>
          </p:cNvSpPr>
          <p:nvPr/>
        </p:nvSpPr>
        <p:spPr bwMode="auto">
          <a:xfrm>
            <a:off x="2514600" y="228600"/>
            <a:ext cx="5060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Linear interpolation of control points</a:t>
            </a:r>
          </a:p>
          <a:p>
            <a:r>
              <a:rPr lang="en-US" sz="2400" dirty="0">
                <a:solidFill>
                  <a:srgbClr val="000090"/>
                </a:solidFill>
              </a:rPr>
              <a:t>yields the </a:t>
            </a:r>
            <a:r>
              <a:rPr lang="en-US" sz="2400" i="1" dirty="0">
                <a:solidFill>
                  <a:srgbClr val="000090"/>
                </a:solidFill>
              </a:rPr>
              <a:t>control polygon</a:t>
            </a:r>
          </a:p>
        </p:txBody>
      </p:sp>
      <p:sp>
        <p:nvSpPr>
          <p:cNvPr id="31760" name="Rectangle 20"/>
          <p:cNvSpPr>
            <a:spLocks noChangeArrowheads="1"/>
          </p:cNvSpPr>
          <p:nvPr/>
        </p:nvSpPr>
        <p:spPr bwMode="auto">
          <a:xfrm>
            <a:off x="685800" y="57912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Quadratic basis</a:t>
            </a:r>
          </a:p>
        </p:txBody>
      </p:sp>
    </p:spTree>
    <p:extLst>
      <p:ext uri="{BB962C8B-B14F-4D97-AF65-F5344CB8AC3E}">
        <p14:creationId xmlns:p14="http://schemas.microsoft.com/office/powerpoint/2010/main" val="2422215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basis_href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10200"/>
            <a:ext cx="564991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3" descr="mesh_hr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4"/>
          <a:stretch>
            <a:fillRect/>
          </a:stretch>
        </p:blipFill>
        <p:spPr bwMode="auto">
          <a:xfrm>
            <a:off x="3930650" y="896938"/>
            <a:ext cx="5060950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4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33796" name="Picture 5" descr="squ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4267200" y="347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</a:t>
            </a:r>
            <a:endParaRPr lang="en-US" sz="2400"/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5784850" y="4302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</a:t>
            </a:r>
            <a:endParaRPr lang="en-US" sz="2400"/>
          </a:p>
        </p:txBody>
      </p:sp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6400800" y="340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</a:t>
            </a:r>
            <a:endParaRPr lang="en-US" sz="2400"/>
          </a:p>
        </p:txBody>
      </p:sp>
      <p:sp>
        <p:nvSpPr>
          <p:cNvPr id="33801" name="Rectangle 10"/>
          <p:cNvSpPr>
            <a:spLocks noChangeArrowheads="1"/>
          </p:cNvSpPr>
          <p:nvPr/>
        </p:nvSpPr>
        <p:spPr bwMode="auto">
          <a:xfrm>
            <a:off x="7010400" y="2946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</a:t>
            </a:r>
            <a:endParaRPr lang="en-US" sz="2400"/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8832850" y="157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</a:t>
            </a:r>
            <a:endParaRPr lang="en-US" sz="2400"/>
          </a:p>
        </p:txBody>
      </p:sp>
      <p:sp>
        <p:nvSpPr>
          <p:cNvPr id="33803" name="Rectangle 12"/>
          <p:cNvSpPr>
            <a:spLocks noChangeArrowheads="1"/>
          </p:cNvSpPr>
          <p:nvPr/>
        </p:nvSpPr>
        <p:spPr bwMode="auto">
          <a:xfrm>
            <a:off x="5181600" y="18637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5</a:t>
            </a:r>
            <a:endParaRPr lang="en-US" sz="2400"/>
          </a:p>
        </p:txBody>
      </p:sp>
      <p:pic>
        <p:nvPicPr>
          <p:cNvPr id="33805" name="Picture 14" descr="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6" name="Picture 15" descr="curve_hre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9" r="6160" b="6873"/>
          <a:stretch>
            <a:fillRect/>
          </a:stretch>
        </p:blipFill>
        <p:spPr bwMode="auto">
          <a:xfrm>
            <a:off x="152400" y="935038"/>
            <a:ext cx="4572000" cy="34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7" name="Rectangle 16"/>
          <p:cNvSpPr>
            <a:spLocks noChangeArrowheads="1"/>
          </p:cNvSpPr>
          <p:nvPr/>
        </p:nvSpPr>
        <p:spPr bwMode="auto">
          <a:xfrm>
            <a:off x="5029200" y="4098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0.5</a:t>
            </a:r>
            <a:endParaRPr lang="en-US" sz="2400"/>
          </a:p>
        </p:txBody>
      </p:sp>
      <p:sp>
        <p:nvSpPr>
          <p:cNvPr id="33808" name="Rectangle 17"/>
          <p:cNvSpPr>
            <a:spLocks noChangeArrowheads="1"/>
          </p:cNvSpPr>
          <p:nvPr/>
        </p:nvSpPr>
        <p:spPr bwMode="auto">
          <a:xfrm>
            <a:off x="6248400" y="4038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1.5</a:t>
            </a:r>
            <a:endParaRPr lang="en-US" sz="2400"/>
          </a:p>
        </p:txBody>
      </p:sp>
      <p:sp>
        <p:nvSpPr>
          <p:cNvPr id="33809" name="Rectangle 18"/>
          <p:cNvSpPr>
            <a:spLocks noChangeArrowheads="1"/>
          </p:cNvSpPr>
          <p:nvPr/>
        </p:nvSpPr>
        <p:spPr bwMode="auto">
          <a:xfrm>
            <a:off x="6553200" y="3011488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2.5</a:t>
            </a:r>
            <a:endParaRPr lang="en-US" sz="2400"/>
          </a:p>
        </p:txBody>
      </p:sp>
      <p:sp>
        <p:nvSpPr>
          <p:cNvPr id="33810" name="Rectangle 19"/>
          <p:cNvSpPr>
            <a:spLocks noChangeArrowheads="1"/>
          </p:cNvSpPr>
          <p:nvPr/>
        </p:nvSpPr>
        <p:spPr bwMode="auto">
          <a:xfrm>
            <a:off x="8001000" y="2514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3.5</a:t>
            </a:r>
            <a:endParaRPr lang="en-US" sz="2400"/>
          </a:p>
        </p:txBody>
      </p:sp>
      <p:sp>
        <p:nvSpPr>
          <p:cNvPr id="33811" name="Rectangle 20"/>
          <p:cNvSpPr>
            <a:spLocks noChangeArrowheads="1"/>
          </p:cNvSpPr>
          <p:nvPr/>
        </p:nvSpPr>
        <p:spPr bwMode="auto">
          <a:xfrm>
            <a:off x="6477000" y="914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4.5</a:t>
            </a:r>
            <a:endParaRPr lang="en-US" sz="2400"/>
          </a:p>
        </p:txBody>
      </p:sp>
      <p:sp>
        <p:nvSpPr>
          <p:cNvPr id="33812" name="Rectangle 21"/>
          <p:cNvSpPr>
            <a:spLocks noChangeArrowheads="1"/>
          </p:cNvSpPr>
          <p:nvPr/>
        </p:nvSpPr>
        <p:spPr bwMode="auto">
          <a:xfrm>
            <a:off x="457200" y="58674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Quadratic basis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3347297" y="221343"/>
            <a:ext cx="280403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000090"/>
                </a:solidFill>
              </a:rPr>
              <a:t>h-</a:t>
            </a:r>
            <a:r>
              <a:rPr lang="en-US" sz="3200" dirty="0" smtClean="0">
                <a:solidFill>
                  <a:srgbClr val="000090"/>
                </a:solidFill>
              </a:rPr>
              <a:t>refined Curve</a:t>
            </a:r>
            <a:endParaRPr lang="en-US" sz="32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48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basis_href_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10200"/>
            <a:ext cx="564991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3" descr="mesh_href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0"/>
          <a:stretch>
            <a:fillRect/>
          </a:stretch>
        </p:blipFill>
        <p:spPr bwMode="auto">
          <a:xfrm>
            <a:off x="3954463" y="904875"/>
            <a:ext cx="4960937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1169988" y="4775200"/>
            <a:ext cx="218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control points</a:t>
            </a:r>
          </a:p>
        </p:txBody>
      </p:sp>
      <p:pic>
        <p:nvPicPr>
          <p:cNvPr id="35844" name="Picture 5" descr="squ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65337" r="85057" b="27066"/>
          <a:stretch>
            <a:fillRect/>
          </a:stretch>
        </p:blipFill>
        <p:spPr bwMode="auto">
          <a:xfrm>
            <a:off x="5988050" y="48514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6140450" y="47752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knots</a:t>
            </a:r>
            <a:endParaRPr lang="en-US"/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4359275" y="3543300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0</a:t>
            </a:r>
            <a:endParaRPr lang="en-US" sz="1600"/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5784850" y="4373563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1</a:t>
            </a:r>
            <a:endParaRPr lang="en-US" sz="1600"/>
          </a:p>
        </p:txBody>
      </p:sp>
      <p:sp>
        <p:nvSpPr>
          <p:cNvPr id="35848" name="Rectangle 9"/>
          <p:cNvSpPr>
            <a:spLocks noChangeArrowheads="1"/>
          </p:cNvSpPr>
          <p:nvPr/>
        </p:nvSpPr>
        <p:spPr bwMode="auto">
          <a:xfrm>
            <a:off x="6369050" y="3482975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2</a:t>
            </a:r>
            <a:endParaRPr lang="en-US" sz="1600"/>
          </a:p>
        </p:txBody>
      </p:sp>
      <p:sp>
        <p:nvSpPr>
          <p:cNvPr id="35849" name="Rectangle 10"/>
          <p:cNvSpPr>
            <a:spLocks noChangeArrowheads="1"/>
          </p:cNvSpPr>
          <p:nvPr/>
        </p:nvSpPr>
        <p:spPr bwMode="auto">
          <a:xfrm>
            <a:off x="7146925" y="2887663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3</a:t>
            </a:r>
            <a:endParaRPr lang="en-US" sz="1600"/>
          </a:p>
        </p:txBody>
      </p:sp>
      <p:sp>
        <p:nvSpPr>
          <p:cNvPr id="35850" name="Rectangle 11"/>
          <p:cNvSpPr>
            <a:spLocks noChangeArrowheads="1"/>
          </p:cNvSpPr>
          <p:nvPr/>
        </p:nvSpPr>
        <p:spPr bwMode="auto">
          <a:xfrm>
            <a:off x="8832850" y="1524000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4</a:t>
            </a:r>
            <a:endParaRPr lang="en-US" sz="1600"/>
          </a:p>
        </p:txBody>
      </p:sp>
      <p:sp>
        <p:nvSpPr>
          <p:cNvPr id="35851" name="Rectangle 12"/>
          <p:cNvSpPr>
            <a:spLocks noChangeArrowheads="1"/>
          </p:cNvSpPr>
          <p:nvPr/>
        </p:nvSpPr>
        <p:spPr bwMode="auto">
          <a:xfrm>
            <a:off x="5181600" y="1935163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5</a:t>
            </a:r>
            <a:endParaRPr lang="en-US" sz="1600"/>
          </a:p>
        </p:txBody>
      </p:sp>
      <p:pic>
        <p:nvPicPr>
          <p:cNvPr id="35853" name="Picture 14" descr="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38042" r="70084" b="58029"/>
          <a:stretch>
            <a:fillRect/>
          </a:stretch>
        </p:blipFill>
        <p:spPr bwMode="auto">
          <a:xfrm>
            <a:off x="1000125" y="4924425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4" name="Rectangle 15"/>
          <p:cNvSpPr>
            <a:spLocks noChangeArrowheads="1"/>
          </p:cNvSpPr>
          <p:nvPr/>
        </p:nvSpPr>
        <p:spPr bwMode="auto">
          <a:xfrm>
            <a:off x="5037138" y="4106863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0.5</a:t>
            </a:r>
            <a:endParaRPr lang="en-US" sz="1600"/>
          </a:p>
        </p:txBody>
      </p:sp>
      <p:sp>
        <p:nvSpPr>
          <p:cNvPr id="35855" name="Rectangle 16"/>
          <p:cNvSpPr>
            <a:spLocks noChangeArrowheads="1"/>
          </p:cNvSpPr>
          <p:nvPr/>
        </p:nvSpPr>
        <p:spPr bwMode="auto">
          <a:xfrm>
            <a:off x="6248400" y="4110038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1.5</a:t>
            </a:r>
            <a:endParaRPr lang="en-US" sz="1600"/>
          </a:p>
        </p:txBody>
      </p:sp>
      <p:sp>
        <p:nvSpPr>
          <p:cNvPr id="35856" name="Rectangle 17"/>
          <p:cNvSpPr>
            <a:spLocks noChangeArrowheads="1"/>
          </p:cNvSpPr>
          <p:nvPr/>
        </p:nvSpPr>
        <p:spPr bwMode="auto">
          <a:xfrm>
            <a:off x="6497638" y="3059113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2.5</a:t>
            </a:r>
            <a:endParaRPr lang="en-US" sz="1600"/>
          </a:p>
        </p:txBody>
      </p:sp>
      <p:sp>
        <p:nvSpPr>
          <p:cNvPr id="35857" name="Rectangle 18"/>
          <p:cNvSpPr>
            <a:spLocks noChangeArrowheads="1"/>
          </p:cNvSpPr>
          <p:nvPr/>
        </p:nvSpPr>
        <p:spPr bwMode="auto">
          <a:xfrm>
            <a:off x="8001000" y="2586038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3.5</a:t>
            </a:r>
            <a:endParaRPr lang="en-US" sz="1600"/>
          </a:p>
        </p:txBody>
      </p:sp>
      <p:sp>
        <p:nvSpPr>
          <p:cNvPr id="35858" name="Rectangle 19"/>
          <p:cNvSpPr>
            <a:spLocks noChangeArrowheads="1"/>
          </p:cNvSpPr>
          <p:nvPr/>
        </p:nvSpPr>
        <p:spPr bwMode="auto">
          <a:xfrm>
            <a:off x="6477000" y="985838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4.5</a:t>
            </a:r>
            <a:endParaRPr lang="en-US" sz="1600"/>
          </a:p>
        </p:txBody>
      </p:sp>
      <p:pic>
        <p:nvPicPr>
          <p:cNvPr id="35859" name="Picture 20" descr="curve_href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1" r="7651"/>
          <a:stretch>
            <a:fillRect/>
          </a:stretch>
        </p:blipFill>
        <p:spPr bwMode="auto">
          <a:xfrm>
            <a:off x="152400" y="930275"/>
            <a:ext cx="4495800" cy="37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0" name="Rectangle 21"/>
          <p:cNvSpPr>
            <a:spLocks noChangeArrowheads="1"/>
          </p:cNvSpPr>
          <p:nvPr/>
        </p:nvSpPr>
        <p:spPr bwMode="auto">
          <a:xfrm>
            <a:off x="4557713" y="3833813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0.25</a:t>
            </a:r>
            <a:endParaRPr lang="en-US" sz="1600"/>
          </a:p>
        </p:txBody>
      </p:sp>
      <p:sp>
        <p:nvSpPr>
          <p:cNvPr id="35861" name="Rectangle 22"/>
          <p:cNvSpPr>
            <a:spLocks noChangeArrowheads="1"/>
          </p:cNvSpPr>
          <p:nvPr/>
        </p:nvSpPr>
        <p:spPr bwMode="auto">
          <a:xfrm>
            <a:off x="5334000" y="4303713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0.75</a:t>
            </a:r>
            <a:endParaRPr lang="en-US" sz="1600"/>
          </a:p>
        </p:txBody>
      </p:sp>
      <p:sp>
        <p:nvSpPr>
          <p:cNvPr id="35862" name="Rectangle 23"/>
          <p:cNvSpPr>
            <a:spLocks noChangeArrowheads="1"/>
          </p:cNvSpPr>
          <p:nvPr/>
        </p:nvSpPr>
        <p:spPr bwMode="auto">
          <a:xfrm>
            <a:off x="5937250" y="4291013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1.25</a:t>
            </a:r>
            <a:endParaRPr lang="en-US" sz="1600"/>
          </a:p>
        </p:txBody>
      </p:sp>
      <p:sp>
        <p:nvSpPr>
          <p:cNvPr id="35863" name="Rectangle 24"/>
          <p:cNvSpPr>
            <a:spLocks noChangeArrowheads="1"/>
          </p:cNvSpPr>
          <p:nvPr/>
        </p:nvSpPr>
        <p:spPr bwMode="auto">
          <a:xfrm>
            <a:off x="6324600" y="3725863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1.75</a:t>
            </a:r>
            <a:endParaRPr lang="en-US" sz="1600"/>
          </a:p>
        </p:txBody>
      </p:sp>
      <p:sp>
        <p:nvSpPr>
          <p:cNvPr id="35864" name="Rectangle 25"/>
          <p:cNvSpPr>
            <a:spLocks noChangeArrowheads="1"/>
          </p:cNvSpPr>
          <p:nvPr/>
        </p:nvSpPr>
        <p:spPr bwMode="auto">
          <a:xfrm>
            <a:off x="6369050" y="32766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2.25</a:t>
            </a:r>
            <a:endParaRPr lang="en-US" sz="1600"/>
          </a:p>
        </p:txBody>
      </p:sp>
      <p:sp>
        <p:nvSpPr>
          <p:cNvPr id="35865" name="Rectangle 26"/>
          <p:cNvSpPr>
            <a:spLocks noChangeArrowheads="1"/>
          </p:cNvSpPr>
          <p:nvPr/>
        </p:nvSpPr>
        <p:spPr bwMode="auto">
          <a:xfrm>
            <a:off x="6705600" y="28956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2.75</a:t>
            </a:r>
            <a:endParaRPr lang="en-US" sz="1600"/>
          </a:p>
        </p:txBody>
      </p:sp>
      <p:sp>
        <p:nvSpPr>
          <p:cNvPr id="35866" name="Rectangle 27"/>
          <p:cNvSpPr>
            <a:spLocks noChangeArrowheads="1"/>
          </p:cNvSpPr>
          <p:nvPr/>
        </p:nvSpPr>
        <p:spPr bwMode="auto">
          <a:xfrm>
            <a:off x="7429500" y="28194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3.25</a:t>
            </a:r>
            <a:endParaRPr lang="en-US" sz="1600"/>
          </a:p>
        </p:txBody>
      </p:sp>
      <p:sp>
        <p:nvSpPr>
          <p:cNvPr id="35867" name="Rectangle 28"/>
          <p:cNvSpPr>
            <a:spLocks noChangeArrowheads="1"/>
          </p:cNvSpPr>
          <p:nvPr/>
        </p:nvSpPr>
        <p:spPr bwMode="auto">
          <a:xfrm>
            <a:off x="8382000" y="21336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3.75</a:t>
            </a:r>
            <a:endParaRPr lang="en-US" sz="1600"/>
          </a:p>
        </p:txBody>
      </p:sp>
      <p:sp>
        <p:nvSpPr>
          <p:cNvPr id="35868" name="Rectangle 29"/>
          <p:cNvSpPr>
            <a:spLocks noChangeArrowheads="1"/>
          </p:cNvSpPr>
          <p:nvPr/>
        </p:nvSpPr>
        <p:spPr bwMode="auto">
          <a:xfrm>
            <a:off x="7467600" y="9906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4.25</a:t>
            </a:r>
            <a:endParaRPr lang="en-US" sz="1600"/>
          </a:p>
        </p:txBody>
      </p:sp>
      <p:sp>
        <p:nvSpPr>
          <p:cNvPr id="35869" name="Rectangle 30"/>
          <p:cNvSpPr>
            <a:spLocks noChangeArrowheads="1"/>
          </p:cNvSpPr>
          <p:nvPr/>
        </p:nvSpPr>
        <p:spPr bwMode="auto">
          <a:xfrm>
            <a:off x="5646738" y="13716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charset="0"/>
              </a:rPr>
              <a:t>4.75</a:t>
            </a:r>
            <a:endParaRPr lang="en-US" sz="1600"/>
          </a:p>
        </p:txBody>
      </p:sp>
      <p:sp>
        <p:nvSpPr>
          <p:cNvPr id="35870" name="Rectangle 31"/>
          <p:cNvSpPr>
            <a:spLocks noChangeArrowheads="1"/>
          </p:cNvSpPr>
          <p:nvPr/>
        </p:nvSpPr>
        <p:spPr bwMode="auto">
          <a:xfrm>
            <a:off x="685800" y="58674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Quadratic basis</a:t>
            </a: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2590800" y="221343"/>
            <a:ext cx="412124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90"/>
                </a:solidFill>
              </a:rPr>
              <a:t>Further </a:t>
            </a:r>
            <a:r>
              <a:rPr lang="en-US" sz="3200" i="1" dirty="0" smtClean="0">
                <a:solidFill>
                  <a:srgbClr val="000090"/>
                </a:solidFill>
              </a:rPr>
              <a:t>h-</a:t>
            </a:r>
            <a:r>
              <a:rPr lang="en-US" sz="3200" dirty="0" smtClean="0">
                <a:solidFill>
                  <a:srgbClr val="000090"/>
                </a:solidFill>
              </a:rPr>
              <a:t>refined Curve</a:t>
            </a:r>
            <a:endParaRPr lang="en-US" sz="32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371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3022600"/>
            <a:ext cx="79629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 Box 3"/>
          <p:cNvSpPr txBox="1">
            <a:spLocks noChangeArrowheads="1"/>
          </p:cNvSpPr>
          <p:nvPr/>
        </p:nvSpPr>
        <p:spPr bwMode="auto">
          <a:xfrm>
            <a:off x="898525" y="2401888"/>
            <a:ext cx="178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Patch (0,1)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6156325" y="2401888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Physical domain</a:t>
            </a:r>
          </a:p>
        </p:txBody>
      </p:sp>
      <p:graphicFrame>
        <p:nvGraphicFramePr>
          <p:cNvPr id="63492" name="Object 2"/>
          <p:cNvGraphicFramePr>
            <a:graphicFrameLocks noChangeAspect="1"/>
          </p:cNvGraphicFramePr>
          <p:nvPr/>
        </p:nvGraphicFramePr>
        <p:xfrm>
          <a:off x="1447800" y="5638800"/>
          <a:ext cx="142398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889000" imgH="457200" progId="Equation.DSMT4">
                  <p:embed/>
                </p:oleObj>
              </mc:Choice>
              <mc:Fallback>
                <p:oleObj name="Equation" r:id="rId5" imgW="889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638800"/>
                        <a:ext cx="142398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3"/>
          <p:cNvGraphicFramePr>
            <a:graphicFrameLocks noChangeAspect="1"/>
          </p:cNvGraphicFramePr>
          <p:nvPr/>
        </p:nvGraphicFramePr>
        <p:xfrm>
          <a:off x="6853238" y="5638800"/>
          <a:ext cx="19097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7" imgW="1193800" imgH="457200" progId="Equation.DSMT4">
                  <p:embed/>
                </p:oleObj>
              </mc:Choice>
              <mc:Fallback>
                <p:oleObj name="Equation" r:id="rId7" imgW="1193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238" y="5638800"/>
                        <a:ext cx="19097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4"/>
          <p:cNvGraphicFramePr>
            <a:graphicFrameLocks noChangeAspect="1"/>
          </p:cNvGraphicFramePr>
          <p:nvPr/>
        </p:nvGraphicFramePr>
        <p:xfrm>
          <a:off x="3689350" y="5867400"/>
          <a:ext cx="164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9" imgW="762000" imgH="190500" progId="Equation.3">
                  <p:embed/>
                </p:oleObj>
              </mc:Choice>
              <mc:Fallback>
                <p:oleObj name="Equation" r:id="rId9" imgW="762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5867400"/>
                        <a:ext cx="164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8"/>
          <p:cNvSpPr txBox="1">
            <a:spLocks noChangeArrowheads="1"/>
          </p:cNvSpPr>
          <p:nvPr/>
        </p:nvSpPr>
        <p:spPr bwMode="auto">
          <a:xfrm>
            <a:off x="2128838" y="1066800"/>
            <a:ext cx="48847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000090"/>
                </a:solidFill>
              </a:rPr>
              <a:t>Coarsest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2041090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8">
      <a:dk1>
        <a:srgbClr val="1A2185"/>
      </a:dk1>
      <a:lt1>
        <a:srgbClr val="FFFFFF"/>
      </a:lt1>
      <a:dk2>
        <a:srgbClr val="1E3CB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4">
      <a:dk1>
        <a:srgbClr val="1A2185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Hughes HD:Applications:Microsoft Office 2004:Templates:Presentations:Designs:Blank Presentation</Template>
  <TotalTime>55015</TotalTime>
  <Words>281</Words>
  <Application>Microsoft Macintosh PowerPoint</Application>
  <PresentationFormat>On-screen Show (4:3)</PresentationFormat>
  <Paragraphs>153</Paragraphs>
  <Slides>27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Blank Presentation</vt:lpstr>
      <vt:lpstr>Custom Design</vt:lpstr>
      <vt:lpstr>1_Custom Design</vt:lpstr>
      <vt:lpstr>Equation</vt:lpstr>
      <vt:lpstr>Refinement of B-splines and NURBS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NASA ATC Frame and Skin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TICAM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Hughes</dc:creator>
  <cp:lastModifiedBy>John A. Evans</cp:lastModifiedBy>
  <cp:revision>1329</cp:revision>
  <cp:lastPrinted>2014-07-21T15:54:22Z</cp:lastPrinted>
  <dcterms:created xsi:type="dcterms:W3CDTF">2012-09-10T14:03:45Z</dcterms:created>
  <dcterms:modified xsi:type="dcterms:W3CDTF">2014-10-30T14:51:14Z</dcterms:modified>
</cp:coreProperties>
</file>